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2" r:id="rId3"/>
    <p:sldId id="274" r:id="rId4"/>
    <p:sldId id="278" r:id="rId5"/>
    <p:sldId id="275" r:id="rId6"/>
    <p:sldId id="273" r:id="rId7"/>
    <p:sldId id="277" r:id="rId8"/>
    <p:sldId id="276" r:id="rId9"/>
    <p:sldId id="267" r:id="rId10"/>
  </p:sldIdLst>
  <p:sldSz cx="9144000" cy="5143500" type="screen16x9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B9E0F7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528" y="56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9105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31.05.2022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31.05.2022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1" y="1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25" y="4535489"/>
            <a:ext cx="2008187" cy="6080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Petr Očko</a:t>
            </a:r>
          </a:p>
          <a:p>
            <a:r>
              <a:rPr lang="cs-CZ" sz="1100" dirty="0">
                <a:solidFill>
                  <a:schemeClr val="bg1"/>
                </a:solidFill>
              </a:rPr>
              <a:t>náměstek ministra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8"/>
            <a:ext cx="2012949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Inovace v televizních platformách</a:t>
            </a: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1.PNG"/><Relationship Id="rId7" Type="http://schemas.openxmlformats.org/officeDocument/2006/relationships/image" Target="../media/image3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Inovace v televizních platformách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CBFEF182-D4DE-47D1-BED9-5FC8047BDB75}"/>
              </a:ext>
            </a:extLst>
          </p:cNvPr>
          <p:cNvSpPr txBox="1">
            <a:spLocks/>
          </p:cNvSpPr>
          <p:nvPr/>
        </p:nvSpPr>
        <p:spPr>
          <a:xfrm>
            <a:off x="363538" y="2571750"/>
            <a:ext cx="5584978" cy="1890788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Ing. Petr Očko, Ph.D.</a:t>
            </a:r>
            <a:endParaRPr lang="en-US" sz="2000" dirty="0"/>
          </a:p>
          <a:p>
            <a:r>
              <a:rPr lang="cs-CZ" sz="1600" dirty="0"/>
              <a:t>náměstek ministra pro řízení sekce digitalizace a inovací</a:t>
            </a:r>
          </a:p>
          <a:p>
            <a:r>
              <a:rPr lang="cs-CZ" sz="1600" dirty="0"/>
              <a:t>Ministerstvo průmyslu a obchodu</a:t>
            </a:r>
          </a:p>
          <a:p>
            <a:r>
              <a:rPr lang="cs-CZ" sz="1600" dirty="0"/>
              <a:t>Praha, 1. června 2022, konference </a:t>
            </a:r>
            <a:r>
              <a:rPr lang="cs-CZ" sz="1600" dirty="0" err="1"/>
              <a:t>Digimedia</a:t>
            </a:r>
            <a:r>
              <a:rPr lang="cs-CZ" sz="1600" dirty="0"/>
              <a:t> 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52E3129-306F-4943-BB16-6E796F87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61681"/>
            <a:ext cx="8558212" cy="738664"/>
          </a:xfrm>
        </p:spPr>
        <p:txBody>
          <a:bodyPr/>
          <a:lstStyle/>
          <a:p>
            <a:r>
              <a:rPr lang="cs-CZ" sz="2400" dirty="0"/>
              <a:t>Trend: roste sledovanost video obsahu na nelineárních platformách, odložená sledovanost přispívá významnou měrou k živému vysílání</a:t>
            </a:r>
          </a:p>
        </p:txBody>
      </p:sp>
      <p:sp>
        <p:nvSpPr>
          <p:cNvPr id="13" name="Zástupný symbol pro obsah 1">
            <a:extLst>
              <a:ext uri="{FF2B5EF4-FFF2-40B4-BE49-F238E27FC236}">
                <a16:creationId xmlns:a16="http://schemas.microsoft.com/office/drawing/2014/main" id="{8DB38B87-357D-456F-927D-B9AD6CAD20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3538" y="3904878"/>
            <a:ext cx="8418512" cy="964129"/>
          </a:xfrm>
        </p:spPr>
        <p:txBody>
          <a:bodyPr>
            <a:normAutofit/>
          </a:bodyPr>
          <a:lstStyle/>
          <a:p>
            <a:r>
              <a:rPr lang="cs-CZ" sz="1200" dirty="0"/>
              <a:t>Zdroj: ČT - zpráva o měření veřejné hodnoty vysílání v r. 2021/ATO – </a:t>
            </a:r>
            <a:r>
              <a:rPr lang="cs-CZ" sz="1200" dirty="0" err="1"/>
              <a:t>Nielsen</a:t>
            </a:r>
            <a:r>
              <a:rPr lang="cs-CZ" sz="1200" dirty="0"/>
              <a:t> </a:t>
            </a:r>
            <a:r>
              <a:rPr lang="cs-CZ" sz="1200" dirty="0" err="1"/>
              <a:t>Admosphere</a:t>
            </a:r>
            <a:endParaRPr lang="cs-CZ" sz="12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468C54D-FB5D-4CE1-AC60-4A0E55AEF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186" y="3336717"/>
            <a:ext cx="1592570" cy="2414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F0C5044-7949-4007-B373-48426E25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" y="1000345"/>
            <a:ext cx="9044609" cy="19021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89D903B-0A25-4FAC-A8E5-061FCFB9B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553" y="2902500"/>
            <a:ext cx="4740965" cy="7413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ACABF96-3402-49A7-B0D5-56DE95040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713" y="3755539"/>
            <a:ext cx="2418647" cy="2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8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52E3129-306F-4943-BB16-6E796F87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89565"/>
            <a:ext cx="8558212" cy="369332"/>
          </a:xfrm>
        </p:spPr>
        <p:txBody>
          <a:bodyPr/>
          <a:lstStyle/>
          <a:p>
            <a:r>
              <a:rPr lang="cs-CZ" sz="2400" dirty="0"/>
              <a:t>Inovace v přenosových platformách pro televizi</a:t>
            </a:r>
          </a:p>
        </p:txBody>
      </p:sp>
      <p:sp>
        <p:nvSpPr>
          <p:cNvPr id="13" name="Zástupný symbol pro obsah 1">
            <a:extLst>
              <a:ext uri="{FF2B5EF4-FFF2-40B4-BE49-F238E27FC236}">
                <a16:creationId xmlns:a16="http://schemas.microsoft.com/office/drawing/2014/main" id="{8DB38B87-357D-456F-927D-B9AD6CAD20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3538" y="3904878"/>
            <a:ext cx="8418512" cy="964129"/>
          </a:xfrm>
        </p:spPr>
        <p:txBody>
          <a:bodyPr>
            <a:normAutofit/>
          </a:bodyPr>
          <a:lstStyle/>
          <a:p>
            <a:r>
              <a:rPr lang="cs-CZ" sz="1200" dirty="0"/>
              <a:t>Zdroje: 5G-PPP, 5G-TOURS, DVB Project, EBU, MPEG-LA, </a:t>
            </a:r>
            <a:r>
              <a:rPr lang="cs-CZ" sz="1200" dirty="0" err="1"/>
              <a:t>Alliance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Open Media, </a:t>
            </a:r>
            <a:r>
              <a:rPr lang="cs-CZ" sz="1200" dirty="0" err="1"/>
              <a:t>HiSilicon</a:t>
            </a:r>
            <a:r>
              <a:rPr lang="cs-CZ" sz="1200" dirty="0"/>
              <a:t>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84A830-0E0F-4482-95DC-81D00A179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926865"/>
            <a:ext cx="3983162" cy="20253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CF69342-A072-499C-A1F0-48B80B10D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76" y="926865"/>
            <a:ext cx="3501926" cy="233317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05EA102-1DAB-48A7-A3D5-08BE90F6D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55" y="3597045"/>
            <a:ext cx="1599745" cy="52716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3F38F39-057A-400C-8878-827E15BD34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76" y="3424812"/>
            <a:ext cx="1410293" cy="78789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8D5EFE1-C3E4-4AC0-918E-6F77572166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62" y="3597044"/>
            <a:ext cx="1333413" cy="527163"/>
          </a:xfrm>
          <a:prstGeom prst="rect">
            <a:avLst/>
          </a:prstGeom>
        </p:spPr>
      </p:pic>
      <p:sp>
        <p:nvSpPr>
          <p:cNvPr id="20" name="Zástupný symbol pro obsah 1">
            <a:extLst>
              <a:ext uri="{FF2B5EF4-FFF2-40B4-BE49-F238E27FC236}">
                <a16:creationId xmlns:a16="http://schemas.microsoft.com/office/drawing/2014/main" id="{263BEB62-0B79-4DF3-89D3-66D355F03348}"/>
              </a:ext>
            </a:extLst>
          </p:cNvPr>
          <p:cNvSpPr txBox="1">
            <a:spLocks/>
          </p:cNvSpPr>
          <p:nvPr/>
        </p:nvSpPr>
        <p:spPr>
          <a:xfrm>
            <a:off x="181740" y="3318749"/>
            <a:ext cx="3419061" cy="86442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Nové </a:t>
            </a:r>
            <a:r>
              <a:rPr lang="cs-CZ" dirty="0" err="1"/>
              <a:t>kodeky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2065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52E3129-306F-4943-BB16-6E796F87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89565"/>
            <a:ext cx="8558212" cy="369332"/>
          </a:xfrm>
        </p:spPr>
        <p:txBody>
          <a:bodyPr/>
          <a:lstStyle/>
          <a:p>
            <a:r>
              <a:rPr lang="cs-CZ" sz="2400" dirty="0"/>
              <a:t>Inovace v DVB projektu</a:t>
            </a:r>
          </a:p>
        </p:txBody>
      </p:sp>
      <p:sp>
        <p:nvSpPr>
          <p:cNvPr id="13" name="Zástupný symbol pro obsah 1">
            <a:extLst>
              <a:ext uri="{FF2B5EF4-FFF2-40B4-BE49-F238E27FC236}">
                <a16:creationId xmlns:a16="http://schemas.microsoft.com/office/drawing/2014/main" id="{8DB38B87-357D-456F-927D-B9AD6CAD20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3538" y="3904878"/>
            <a:ext cx="8418512" cy="964129"/>
          </a:xfrm>
        </p:spPr>
        <p:txBody>
          <a:bodyPr>
            <a:normAutofit/>
          </a:bodyPr>
          <a:lstStyle/>
          <a:p>
            <a:r>
              <a:rPr lang="cs-CZ" sz="1200" dirty="0"/>
              <a:t>Zdroj: DVB Project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CC6A092-6960-4853-9717-7B14084ED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658897"/>
            <a:ext cx="6361043" cy="35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2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52E3129-306F-4943-BB16-6E796F87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68043"/>
            <a:ext cx="8558212" cy="369332"/>
          </a:xfrm>
        </p:spPr>
        <p:txBody>
          <a:bodyPr/>
          <a:lstStyle/>
          <a:p>
            <a:r>
              <a:rPr lang="cs-CZ" sz="2400" dirty="0"/>
              <a:t>Testy standardu 5G </a:t>
            </a:r>
            <a:r>
              <a:rPr lang="cs-CZ" sz="2400" dirty="0" err="1"/>
              <a:t>broadcast</a:t>
            </a:r>
            <a:r>
              <a:rPr lang="cs-CZ" sz="2400" dirty="0"/>
              <a:t> v Evropě: </a:t>
            </a:r>
            <a:r>
              <a:rPr lang="cs-CZ" sz="2400" dirty="0" err="1"/>
              <a:t>ČRa</a:t>
            </a:r>
            <a:r>
              <a:rPr lang="cs-CZ" sz="2400" dirty="0"/>
              <a:t>, členové EBU</a:t>
            </a:r>
          </a:p>
        </p:txBody>
      </p:sp>
      <p:sp>
        <p:nvSpPr>
          <p:cNvPr id="13" name="Zástupný symbol pro obsah 1">
            <a:extLst>
              <a:ext uri="{FF2B5EF4-FFF2-40B4-BE49-F238E27FC236}">
                <a16:creationId xmlns:a16="http://schemas.microsoft.com/office/drawing/2014/main" id="{8DB38B87-357D-456F-927D-B9AD6CAD20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3538" y="3904878"/>
            <a:ext cx="8418512" cy="964129"/>
          </a:xfrm>
        </p:spPr>
        <p:txBody>
          <a:bodyPr>
            <a:normAutofit/>
          </a:bodyPr>
          <a:lstStyle/>
          <a:p>
            <a:r>
              <a:rPr lang="cs-CZ" sz="1200" dirty="0"/>
              <a:t>Zdroje: EBU, České Radiokomunikace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E64F985-935C-491C-BEBE-707F3BF2A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1019292"/>
            <a:ext cx="2801534" cy="120215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C41007E-F19E-4235-86C6-0CD1C44F5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81" y="1019292"/>
            <a:ext cx="4020111" cy="205768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2108F13-CE66-4461-BF1B-1D142EA25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57" y="3280592"/>
            <a:ext cx="1457686" cy="675513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AD42025-DB88-48EF-AFE7-476BDFFF1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3" y="2300013"/>
            <a:ext cx="2837104" cy="172490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9CD29B0-4A63-4C16-8A52-397C522FF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01" y="268043"/>
            <a:ext cx="968047" cy="41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7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52E3129-306F-4943-BB16-6E796F87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22831"/>
            <a:ext cx="8558212" cy="430887"/>
          </a:xfrm>
        </p:spPr>
        <p:txBody>
          <a:bodyPr/>
          <a:lstStyle/>
          <a:p>
            <a:r>
              <a:rPr lang="cs-CZ" sz="2800" dirty="0"/>
              <a:t>Vývoj nových televizních platforem</a:t>
            </a:r>
          </a:p>
        </p:txBody>
      </p:sp>
      <p:sp>
        <p:nvSpPr>
          <p:cNvPr id="13" name="Zástupný symbol pro obsah 1">
            <a:extLst>
              <a:ext uri="{FF2B5EF4-FFF2-40B4-BE49-F238E27FC236}">
                <a16:creationId xmlns:a16="http://schemas.microsoft.com/office/drawing/2014/main" id="{8DB38B87-357D-456F-927D-B9AD6CAD20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394" y="545194"/>
            <a:ext cx="8678068" cy="896042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probíhá v cca 10 letém cyklu (zkušenosti s DVB–T, DVB–T2)</a:t>
            </a:r>
          </a:p>
          <a:p>
            <a:pPr marL="360362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DE52DA-CD3F-41EC-B90F-26F1C092C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5" y="1341803"/>
            <a:ext cx="7424530" cy="2968466"/>
          </a:xfrm>
          <a:prstGeom prst="rect">
            <a:avLst/>
          </a:prstGeom>
        </p:spPr>
      </p:pic>
      <p:sp>
        <p:nvSpPr>
          <p:cNvPr id="12" name="Zástupný symbol pro obsah 1">
            <a:extLst>
              <a:ext uri="{FF2B5EF4-FFF2-40B4-BE49-F238E27FC236}">
                <a16:creationId xmlns:a16="http://schemas.microsoft.com/office/drawing/2014/main" id="{2AB8F2F3-2217-4ECD-9239-93C0DB69E7C3}"/>
              </a:ext>
            </a:extLst>
          </p:cNvPr>
          <p:cNvSpPr txBox="1">
            <a:spLocks/>
          </p:cNvSpPr>
          <p:nvPr/>
        </p:nvSpPr>
        <p:spPr>
          <a:xfrm>
            <a:off x="8129449" y="3721201"/>
            <a:ext cx="1302026" cy="7136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Zdroj: DVB</a:t>
            </a:r>
          </a:p>
        </p:txBody>
      </p:sp>
    </p:spTree>
    <p:extLst>
      <p:ext uri="{BB962C8B-B14F-4D97-AF65-F5344CB8AC3E}">
        <p14:creationId xmlns:p14="http://schemas.microsoft.com/office/powerpoint/2010/main" val="114624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52E3129-306F-4943-BB16-6E796F87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31032"/>
            <a:ext cx="8558212" cy="430887"/>
          </a:xfrm>
        </p:spPr>
        <p:txBody>
          <a:bodyPr/>
          <a:lstStyle/>
          <a:p>
            <a:r>
              <a:rPr lang="cs-CZ" sz="2800" dirty="0"/>
              <a:t>Vývoj nových televizních platforem</a:t>
            </a:r>
          </a:p>
        </p:txBody>
      </p:sp>
      <p:sp>
        <p:nvSpPr>
          <p:cNvPr id="13" name="Zástupný symbol pro obsah 1">
            <a:extLst>
              <a:ext uri="{FF2B5EF4-FFF2-40B4-BE49-F238E27FC236}">
                <a16:creationId xmlns:a16="http://schemas.microsoft.com/office/drawing/2014/main" id="{8DB38B87-357D-456F-927D-B9AD6CAD20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394" y="753854"/>
            <a:ext cx="8678068" cy="3153171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Trendem je konvergence vysílací a širokopásmové platformy pro hybridní a dynamické vysílání a distribuci video obsahu</a:t>
            </a:r>
          </a:p>
          <a:p>
            <a:pPr lvl="1"/>
            <a:r>
              <a:rPr lang="cs-CZ" dirty="0"/>
              <a:t>Rozvoj platforem pro audiovizuální mediální služby na vyžádání</a:t>
            </a:r>
          </a:p>
          <a:p>
            <a:pPr lvl="2"/>
            <a:r>
              <a:rPr lang="cs-CZ" dirty="0"/>
              <a:t>službou je zde jak lineární tak nelineární „vysílání“</a:t>
            </a:r>
          </a:p>
          <a:p>
            <a:pPr lvl="1"/>
            <a:r>
              <a:rPr lang="cs-CZ" dirty="0"/>
              <a:t>Hledání nových obchodních modelů</a:t>
            </a:r>
          </a:p>
          <a:p>
            <a:pPr marL="360362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C53375-DA94-4A9E-853E-1539E1F76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76" y="2860536"/>
            <a:ext cx="3126086" cy="13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6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52E3129-306F-4943-BB16-6E796F87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23425"/>
            <a:ext cx="8558212" cy="430887"/>
          </a:xfrm>
        </p:spPr>
        <p:txBody>
          <a:bodyPr/>
          <a:lstStyle/>
          <a:p>
            <a:r>
              <a:rPr lang="cs-CZ" sz="2800" dirty="0"/>
              <a:t>Podpora rozvoje 5G sítí v ČR a aplikací 5G standardu</a:t>
            </a:r>
          </a:p>
        </p:txBody>
      </p:sp>
      <p:sp>
        <p:nvSpPr>
          <p:cNvPr id="13" name="Zástupný symbol pro obsah 1">
            <a:extLst>
              <a:ext uri="{FF2B5EF4-FFF2-40B4-BE49-F238E27FC236}">
                <a16:creationId xmlns:a16="http://schemas.microsoft.com/office/drawing/2014/main" id="{8DB38B87-357D-456F-927D-B9AD6CAD20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220" y="625920"/>
            <a:ext cx="8418512" cy="3409121"/>
          </a:xfrm>
        </p:spPr>
        <p:txBody>
          <a:bodyPr>
            <a:normAutofit lnSpcReduction="10000"/>
          </a:bodyPr>
          <a:lstStyle/>
          <a:p>
            <a:pPr lvl="1"/>
            <a:r>
              <a:rPr lang="cs-CZ" dirty="0"/>
              <a:t>5G aliance </a:t>
            </a:r>
          </a:p>
          <a:p>
            <a:pPr lvl="1"/>
            <a:r>
              <a:rPr lang="cs-CZ" dirty="0"/>
              <a:t>Program TREND aplikovaného výzkumu a experimentálního vývoje (implementační agentura: TA ČR): otevřená výzva na 5G projekty</a:t>
            </a:r>
          </a:p>
          <a:p>
            <a:pPr lvl="1"/>
            <a:r>
              <a:rPr lang="cs-CZ" dirty="0"/>
              <a:t>Demonstrační projekty 5G: výzvy v přípravě pro Smart </a:t>
            </a:r>
            <a:r>
              <a:rPr lang="cs-CZ" dirty="0" err="1"/>
              <a:t>Cities</a:t>
            </a:r>
            <a:r>
              <a:rPr lang="cs-CZ" dirty="0"/>
              <a:t> a Průmysl 4.0</a:t>
            </a:r>
          </a:p>
          <a:p>
            <a:pPr lvl="1"/>
            <a:r>
              <a:rPr lang="cs-CZ" dirty="0"/>
              <a:t>Program pro propojenou Evropu CEF Digital: 5G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communities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200" dirty="0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2BC05FE9-9F7B-45AF-8FA0-D6640DA4F9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8265" y="754312"/>
            <a:ext cx="1267467" cy="656378"/>
            <a:chOff x="2671" y="121"/>
            <a:chExt cx="1931" cy="1000"/>
          </a:xfrm>
          <a:solidFill>
            <a:srgbClr val="FFFFFF"/>
          </a:solidFill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3F60FEA4-0738-4097-B181-9A49580556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71" y="121"/>
              <a:ext cx="1931" cy="1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rgbClr val="004B8D"/>
                </a:solidFill>
              </a:endParaRPr>
            </a:p>
          </p:txBody>
        </p:sp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E6091B70-04B4-4F20-A632-84AB362E9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" y="121"/>
              <a:ext cx="1936" cy="100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8" descr="Výsledek obrázku pro 5g x-cast">
            <a:extLst>
              <a:ext uri="{FF2B5EF4-FFF2-40B4-BE49-F238E27FC236}">
                <a16:creationId xmlns:a16="http://schemas.microsoft.com/office/drawing/2014/main" id="{97C24E3D-51DE-4A1E-BC4C-02129142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98" y="3644049"/>
            <a:ext cx="939803" cy="6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4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B</Template>
  <TotalTime>36288</TotalTime>
  <Words>249</Words>
  <Application>Microsoft Office PowerPoint</Application>
  <PresentationFormat>Předvádění na obrazovce (16:9)</PresentationFormat>
  <Paragraphs>45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Předloha V1</vt:lpstr>
      <vt:lpstr>Inovace v televizních platformách</vt:lpstr>
      <vt:lpstr>Trend: roste sledovanost video obsahu na nelineárních platformách, odložená sledovanost přispívá významnou měrou k živému vysílání</vt:lpstr>
      <vt:lpstr>Inovace v přenosových platformách pro televizi</vt:lpstr>
      <vt:lpstr>Inovace v DVB projektu</vt:lpstr>
      <vt:lpstr>Testy standardu 5G broadcast v Evropě: ČRa, členové EBU</vt:lpstr>
      <vt:lpstr>Vývoj nových televizních platforem</vt:lpstr>
      <vt:lpstr>Vývoj nových televizních platforem</vt:lpstr>
      <vt:lpstr>Podpora rozvoje 5G sítí v ČR a aplikací 5G standardu</vt:lpstr>
      <vt:lpstr>Děkuji za pozornost</vt:lpstr>
    </vt:vector>
  </TitlesOfParts>
  <Company>S-Comp Centre CZ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Televizní vysílání</dc:title>
  <dc:creator>Schneider Luděk</dc:creator>
  <cp:lastModifiedBy>Jan Potůček</cp:lastModifiedBy>
  <cp:revision>43</cp:revision>
  <cp:lastPrinted>2021-09-21T17:10:55Z</cp:lastPrinted>
  <dcterms:created xsi:type="dcterms:W3CDTF">2021-09-18T12:19:19Z</dcterms:created>
  <dcterms:modified xsi:type="dcterms:W3CDTF">2022-05-31T18:09:22Z</dcterms:modified>
</cp:coreProperties>
</file>