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1892" r:id="rId5"/>
    <p:sldId id="1908" r:id="rId6"/>
    <p:sldId id="1889" r:id="rId7"/>
    <p:sldId id="1896" r:id="rId8"/>
    <p:sldId id="1907" r:id="rId9"/>
    <p:sldId id="1897" r:id="rId10"/>
    <p:sldId id="190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3E"/>
    <a:srgbClr val="444444"/>
    <a:srgbClr val="FF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4B442-0F6F-71D3-03D4-B03FEB16C69E}" v="30" dt="2025-06-04T05:47:25.786"/>
    <p1510:client id="{65E9AF79-E528-F527-4205-A1B61D629D5F}" v="712" dt="2025-06-02T10:04:05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C57B6-C963-42EC-8519-3D9C446FFAE1}" type="datetimeFigureOut">
              <a:rPr lang="cs-CZ" smtClean="0"/>
              <a:t>04.06.2025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2592-10E1-40D4-AC9B-6CEFE31CCB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79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65A11-B6DB-FF1A-3070-FA25AE6B8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608EC9-3DCD-E504-69E2-A196E88CF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65D052-9AE3-7EAC-B1C5-17894300A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Důležitá není jen dostupnost, ale také </a:t>
            </a:r>
            <a:r>
              <a:rPr lang="cs-CZ" b="1"/>
              <a:t>dostupnost dostupnosti</a:t>
            </a:r>
            <a:r>
              <a:rPr lang="cs-CZ"/>
              <a:t>, jestli mi rozumíte. </a:t>
            </a:r>
          </a:p>
          <a:p>
            <a:endParaRPr lang="cs-CZ"/>
          </a:p>
          <a:p>
            <a:r>
              <a:rPr lang="cs-CZ"/>
              <a:t>Lidský tlumočník má omezenou kapacitu – a i </a:t>
            </a:r>
            <a:r>
              <a:rPr lang="cs-CZ" b="1"/>
              <a:t>dobré úmysly někdy ztroskotají na rozpočtu</a:t>
            </a:r>
            <a:r>
              <a:rPr lang="cs-CZ"/>
              <a:t>.</a:t>
            </a:r>
          </a:p>
          <a:p>
            <a:br>
              <a:rPr lang="cs-CZ"/>
            </a:br>
            <a:r>
              <a:rPr lang="cs-CZ" err="1"/>
              <a:t>BeeyLive</a:t>
            </a:r>
            <a:r>
              <a:rPr lang="cs-CZ"/>
              <a:t> to mění – zpřístupňuje obsah i tam, kde by jinak prostě nebyl.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BC3DB2-BF2C-D92B-3716-6447791AC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A2592-10E1-40D4-AC9B-6CEFE31CCB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13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D85C-1CD8-7EDC-789F-A143080BA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BFEF4E-A90C-2CC3-01DA-C41352C90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238AED6-8350-D8C1-DAC0-ADFDF72EB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Důležitá není jen dostupnost, ale také </a:t>
            </a:r>
            <a:r>
              <a:rPr lang="cs-CZ" b="1"/>
              <a:t>dostupnost dostupnosti</a:t>
            </a:r>
            <a:r>
              <a:rPr lang="cs-CZ"/>
              <a:t>, jestli mi rozumíte. </a:t>
            </a:r>
          </a:p>
          <a:p>
            <a:endParaRPr lang="cs-CZ"/>
          </a:p>
          <a:p>
            <a:r>
              <a:rPr lang="cs-CZ"/>
              <a:t>Lidský tlumočník má omezenou kapacitu – a i </a:t>
            </a:r>
            <a:r>
              <a:rPr lang="cs-CZ" b="1"/>
              <a:t>dobré úmysly někdy ztroskotají na rozpočtu</a:t>
            </a:r>
            <a:r>
              <a:rPr lang="cs-CZ"/>
              <a:t>.</a:t>
            </a:r>
          </a:p>
          <a:p>
            <a:br>
              <a:rPr lang="cs-CZ"/>
            </a:br>
            <a:r>
              <a:rPr lang="cs-CZ" err="1"/>
              <a:t>BeeyLive</a:t>
            </a:r>
            <a:r>
              <a:rPr lang="cs-CZ"/>
              <a:t> to mění – zpřístupňuje obsah i tam, kde by jinak prostě nebyl.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8F7B1B-2411-1E40-AE1E-49A3C437D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A2592-10E1-40D4-AC9B-6CEFE31CCB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9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600C9-0EAA-5C97-FB8A-497950A38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D69341-284C-D00B-A56E-C90DB05CF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8EF7679-D289-A750-1844-9D438DF00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 na konec: </a:t>
            </a:r>
            <a:r>
              <a:rPr lang="cs-CZ" err="1"/>
              <a:t>BeeyLive</a:t>
            </a:r>
            <a:r>
              <a:rPr lang="cs-CZ"/>
              <a:t> funguje výborně, když mu připravíme dobré podmínky – a to hlavně kvalitní zvuk.</a:t>
            </a:r>
            <a:br>
              <a:rPr lang="cs-CZ"/>
            </a:br>
            <a:endParaRPr lang="cs-CZ"/>
          </a:p>
          <a:p>
            <a:r>
              <a:rPr lang="cs-CZ"/>
              <a:t>A zároveň: není fér ho porovnávat s profesionálním tlumočníkem.</a:t>
            </a:r>
          </a:p>
          <a:p>
            <a:br>
              <a:rPr lang="cs-CZ"/>
            </a:br>
            <a:r>
              <a:rPr lang="cs-CZ"/>
              <a:t>Smysl dává jiná otázka: </a:t>
            </a:r>
            <a:r>
              <a:rPr lang="cs-CZ" b="1" i="0"/>
              <a:t>Dostane divák srozumitelnou informaci v reálném čase?</a:t>
            </a:r>
            <a:br>
              <a:rPr lang="cs-CZ"/>
            </a:br>
            <a:r>
              <a:rPr lang="cs-CZ"/>
              <a:t>Ve většině případů – ano. A díky tomu se může zapojit někdo, kdo by jinak zůstal stranou.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C55314-9DAB-F389-8D50-88D94E71A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A2592-10E1-40D4-AC9B-6CEFE31CCB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79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A2592-10E1-40D4-AC9B-6CEFE31CCB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2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D7F5-7212-AF5E-9726-C2F70808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EBA3-9B92-55FC-C7E4-72F0DF84A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169" y="4213663"/>
            <a:ext cx="10960565" cy="19021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cs typeface="Arial"/>
              </a:rPr>
              <a:t>DIGIMEDIA 2025</a:t>
            </a:r>
            <a:br>
              <a:rPr lang="cs-CZ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cs typeface="Arial"/>
              </a:rPr>
            </a:br>
            <a: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cs typeface="Arial"/>
              </a:rPr>
              <a:t>Petr </a:t>
            </a:r>
            <a:r>
              <a:rPr lang="cs-CZ" sz="4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cs typeface="Arial"/>
              </a:rPr>
              <a:t>Herian</a:t>
            </a:r>
            <a:b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cs typeface="Arial"/>
              </a:rPr>
            </a:br>
            <a: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cs typeface="Arial"/>
              </a:rPr>
              <a:t>NEWTON Technologies</a:t>
            </a:r>
            <a:endParaRPr lang="en-US" sz="4000" b="1">
              <a:solidFill>
                <a:schemeClr val="bg1"/>
              </a:solidFill>
              <a:latin typeface="Aptos Display" panose="020F0302020204030204"/>
            </a:endParaRPr>
          </a:p>
        </p:txBody>
      </p:sp>
      <p:pic>
        <p:nvPicPr>
          <p:cNvPr id="4" name="Picture 3" descr="A cartoon of a bird&#10;&#10;Description automatically generated">
            <a:extLst>
              <a:ext uri="{FF2B5EF4-FFF2-40B4-BE49-F238E27FC236}">
                <a16:creationId xmlns:a16="http://schemas.microsoft.com/office/drawing/2014/main" id="{158AAED4-696A-8D29-259F-0DE40B2A47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9992">
            <a:off x="9474731" y="2236144"/>
            <a:ext cx="2461958" cy="985776"/>
          </a:xfrm>
          <a:prstGeom prst="rect">
            <a:avLst/>
          </a:prstGeom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562E42-46BA-7425-FF9B-6C395820CA4A}"/>
              </a:ext>
            </a:extLst>
          </p:cNvPr>
          <p:cNvSpPr txBox="1">
            <a:spLocks/>
          </p:cNvSpPr>
          <p:nvPr/>
        </p:nvSpPr>
        <p:spPr>
          <a:xfrm>
            <a:off x="174907" y="650451"/>
            <a:ext cx="11999087" cy="2094192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6275388" algn="l"/>
              </a:tabLst>
            </a:pPr>
            <a:r>
              <a:rPr lang="cs-CZ" sz="7200" b="1" dirty="0">
                <a:solidFill>
                  <a:srgbClr val="FFA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BeeyLive</a:t>
            </a:r>
            <a:br>
              <a:rPr lang="cs-CZ" sz="7200" b="1" dirty="0">
                <a:solidFill>
                  <a:srgbClr val="FFA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</a:br>
            <a:endParaRPr lang="cs-CZ" sz="7200" b="1" dirty="0">
              <a:solidFill>
                <a:srgbClr val="FFA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6737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65F6-83ED-498C-420D-44C8CFC9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79E1A-EC13-8043-7E6B-8D959D98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96" y="249382"/>
            <a:ext cx="10515600" cy="7451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48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Jak </a:t>
            </a:r>
            <a:r>
              <a:rPr lang="cs-CZ" sz="4800" b="1" err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Beey</a:t>
            </a:r>
            <a:r>
              <a:rPr lang="cs-CZ" sz="48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 pomáhá médiím už dnes</a:t>
            </a:r>
            <a:endParaRPr lang="en-US" sz="480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43D9A12-C999-C7D8-05B2-E32CE168856F}"/>
              </a:ext>
            </a:extLst>
          </p:cNvPr>
          <p:cNvSpPr/>
          <p:nvPr/>
        </p:nvSpPr>
        <p:spPr>
          <a:xfrm>
            <a:off x="222620" y="1374982"/>
            <a:ext cx="11745190" cy="5376024"/>
          </a:xfrm>
          <a:prstGeom prst="roundRect">
            <a:avLst>
              <a:gd name="adj" fmla="val 5129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057B0-A4B8-B9ED-C731-F60AAC64D944}"/>
              </a:ext>
            </a:extLst>
          </p:cNvPr>
          <p:cNvSpPr txBox="1"/>
          <p:nvPr/>
        </p:nvSpPr>
        <p:spPr>
          <a:xfrm>
            <a:off x="604728" y="1631656"/>
            <a:ext cx="10980974" cy="51193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spcAft>
                <a:spcPts val="1000"/>
              </a:spcAft>
              <a:defRPr sz="3200" b="1" i="0">
                <a:solidFill>
                  <a:srgbClr val="444444"/>
                </a:solidFill>
                <a:effectLst/>
                <a:latin typeface="Dosis" pitchFamily="2" charset="-18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600" dirty="0">
                <a:latin typeface="Dosis"/>
                <a:ea typeface="Calibri"/>
                <a:cs typeface="Calibri"/>
              </a:rPr>
              <a:t>🎤 BeeyLive – přepis živých akcí a konferencí</a:t>
            </a:r>
            <a:endParaRPr lang="cs-CZ" sz="2600" dirty="0"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cs-CZ" sz="2600" b="0" dirty="0">
                <a:latin typeface="Dosis"/>
                <a:ea typeface="Calibri"/>
                <a:cs typeface="Calibri"/>
              </a:rPr>
              <a:t>Okamžité titulkování naživo s minimální latencí</a:t>
            </a:r>
            <a:endParaRPr lang="cs-CZ" sz="2600" b="0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Dosis"/>
                <a:ea typeface="Calibri"/>
                <a:cs typeface="Calibri"/>
              </a:rPr>
              <a:t>📺 Digitální titulky pro televize</a:t>
            </a:r>
            <a:endParaRPr lang="cs-CZ" sz="2600" dirty="0"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cs-CZ" sz="2600" dirty="0">
                <a:latin typeface="Dosis"/>
                <a:ea typeface="Calibri"/>
                <a:cs typeface="Calibri"/>
              </a:rPr>
              <a:t>DVTV, Seznam.cz, a další</a:t>
            </a:r>
            <a:r>
              <a:rPr lang="cs-CZ" sz="2600" b="0" dirty="0">
                <a:latin typeface="Dosis"/>
                <a:ea typeface="Calibri"/>
                <a:cs typeface="Calibri"/>
              </a:rPr>
              <a:t> používají Beey pro přepis a generování titulků k rozhovorům a zpravodajství</a:t>
            </a:r>
            <a:endParaRPr lang="cs-CZ" sz="2600" dirty="0"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cs-CZ" sz="2600" b="0" dirty="0">
                <a:latin typeface="Dosis"/>
                <a:ea typeface="Calibri"/>
                <a:cs typeface="Calibri"/>
              </a:rPr>
              <a:t>Titulky připravené k nasazení na web i sociální sítě</a:t>
            </a:r>
            <a:endParaRPr lang="cs-CZ" sz="2600" b="0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cs-CZ" sz="2600" b="0" dirty="0">
                <a:latin typeface="Dosis"/>
                <a:ea typeface="Calibri"/>
                <a:cs typeface="Calibri"/>
              </a:rPr>
              <a:t>🛠️ </a:t>
            </a:r>
            <a:r>
              <a:rPr lang="cs-CZ" sz="2600" dirty="0">
                <a:latin typeface="Dosis"/>
                <a:ea typeface="Calibri"/>
                <a:cs typeface="Calibri"/>
              </a:rPr>
              <a:t>Připravujeme online titulkování pro české televizní vysílání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600" b="0" dirty="0">
                <a:latin typeface="Dosis"/>
                <a:ea typeface="Calibri"/>
                <a:cs typeface="Calibri"/>
              </a:rPr>
              <a:t>Cílem je napojení na OTT/</a:t>
            </a:r>
            <a:r>
              <a:rPr lang="cs-CZ" sz="2600" b="0" dirty="0" err="1">
                <a:latin typeface="Dosis"/>
                <a:ea typeface="Calibri"/>
                <a:cs typeface="Calibri"/>
              </a:rPr>
              <a:t>streaming</a:t>
            </a:r>
            <a:r>
              <a:rPr lang="cs-CZ" sz="2600" b="0" dirty="0">
                <a:latin typeface="Dosis"/>
                <a:ea typeface="Calibri"/>
                <a:cs typeface="Calibri"/>
              </a:rPr>
              <a:t> a hybridní vysílací platformy</a:t>
            </a:r>
          </a:p>
          <a:p>
            <a:pPr>
              <a:lnSpc>
                <a:spcPct val="100000"/>
              </a:lnSpc>
            </a:pPr>
            <a:r>
              <a:rPr lang="cs-CZ" sz="2600" b="0" dirty="0">
                <a:latin typeface="Dosis"/>
                <a:ea typeface="Calibri"/>
                <a:cs typeface="Calibri"/>
              </a:rPr>
              <a:t>🎞️ </a:t>
            </a:r>
            <a:r>
              <a:rPr lang="cs-CZ" sz="2600" dirty="0">
                <a:latin typeface="Dosis"/>
                <a:ea typeface="Calibri"/>
                <a:cs typeface="Calibri"/>
              </a:rPr>
              <a:t>Titulky pro neslyšící</a:t>
            </a:r>
            <a:endParaRPr lang="cs-CZ" sz="2600" dirty="0">
              <a:ea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cs-CZ" sz="2600" b="0" dirty="0">
                <a:latin typeface="Dosis"/>
                <a:ea typeface="Calibri"/>
                <a:cs typeface="Calibri"/>
              </a:rPr>
              <a:t>Ručně editované titulky pro </a:t>
            </a:r>
            <a:r>
              <a:rPr lang="cs-CZ" sz="2600" dirty="0">
                <a:latin typeface="Dosis"/>
                <a:ea typeface="Calibri"/>
                <a:cs typeface="Calibri"/>
              </a:rPr>
              <a:t>TV Nova, Prima, Česká televize</a:t>
            </a:r>
          </a:p>
        </p:txBody>
      </p:sp>
      <p:pic>
        <p:nvPicPr>
          <p:cNvPr id="4" name="Picture 3" descr="A cartoon of a bird&#10;&#10;Description automatically generated">
            <a:extLst>
              <a:ext uri="{FF2B5EF4-FFF2-40B4-BE49-F238E27FC236}">
                <a16:creationId xmlns:a16="http://schemas.microsoft.com/office/drawing/2014/main" id="{C145CA52-020E-46C3-F3C6-B415328B2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343551"/>
            <a:ext cx="1625726" cy="650946"/>
          </a:xfrm>
          <a:prstGeom prst="rect">
            <a:avLst/>
          </a:prstGeom>
          <a:effectLst/>
          <a:scene3d>
            <a:camera prst="orthographicFront">
              <a:rot lat="1080000" lon="0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7C629-4EDD-325F-4DB0-15829619E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8" r="-6023"/>
          <a:stretch>
            <a:fillRect/>
          </a:stretch>
        </p:blipFill>
        <p:spPr>
          <a:xfrm>
            <a:off x="10173605" y="5863060"/>
            <a:ext cx="1472324" cy="4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589D3-2824-7F27-56D6-76D7A457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E42BD-6BEB-2D1A-54E7-2209C2EA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7" y="249382"/>
            <a:ext cx="10515600" cy="7451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48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Calibri"/>
                <a:cs typeface="Calibri"/>
              </a:rPr>
              <a:t>Přístupnost jako výhoda</a:t>
            </a:r>
            <a:endParaRPr lang="en-US" sz="480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C62E4A2-5AB1-4D31-E901-4729589F5B94}"/>
              </a:ext>
            </a:extLst>
          </p:cNvPr>
          <p:cNvSpPr/>
          <p:nvPr/>
        </p:nvSpPr>
        <p:spPr>
          <a:xfrm>
            <a:off x="214746" y="1309256"/>
            <a:ext cx="11745190" cy="5376024"/>
          </a:xfrm>
          <a:prstGeom prst="roundRect">
            <a:avLst>
              <a:gd name="adj" fmla="val 5129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2EBDF-8B46-EF2E-1D88-EC6A394C3FE3}"/>
              </a:ext>
            </a:extLst>
          </p:cNvPr>
          <p:cNvSpPr txBox="1"/>
          <p:nvPr/>
        </p:nvSpPr>
        <p:spPr>
          <a:xfrm>
            <a:off x="577186" y="1549030"/>
            <a:ext cx="7088348" cy="46038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spcAft>
                <a:spcPts val="1000"/>
              </a:spcAft>
              <a:defRPr sz="3200" b="1" i="0">
                <a:solidFill>
                  <a:srgbClr val="444444"/>
                </a:solidFill>
                <a:effectLst/>
                <a:latin typeface="Dosis" pitchFamily="2" charset="-18"/>
              </a:defRPr>
            </a:lvl1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cs-CZ" sz="4000">
                <a:latin typeface="Dosis"/>
                <a:ea typeface="Calibri"/>
                <a:cs typeface="Calibri"/>
              </a:rPr>
              <a:t>Tři přínosy přístupnosti: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cs-CZ" sz="2800">
                <a:latin typeface="Dosis"/>
                <a:ea typeface="Calibri"/>
                <a:cs typeface="Calibri"/>
              </a:rPr>
              <a:t>Rozšíření publika</a:t>
            </a:r>
            <a:r>
              <a:rPr lang="cs-CZ" sz="2800" b="0">
                <a:latin typeface="Dosis"/>
                <a:ea typeface="Calibri"/>
                <a:cs typeface="Calibri"/>
              </a:rPr>
              <a:t> – neslyšící, senioři, cizinci, mobilní diváci bez zvuku</a:t>
            </a:r>
            <a:endParaRPr lang="cs-CZ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cs-CZ" sz="2800">
                <a:latin typeface="Dosis"/>
                <a:ea typeface="Calibri"/>
                <a:cs typeface="Calibri"/>
              </a:rPr>
              <a:t>Vyšší zapojení</a:t>
            </a:r>
            <a:r>
              <a:rPr lang="cs-CZ" sz="2800" b="0">
                <a:latin typeface="Dosis"/>
                <a:ea typeface="Calibri"/>
                <a:cs typeface="Calibri"/>
              </a:rPr>
              <a:t> – titulky = lepší retence a srozumitelnost</a:t>
            </a:r>
            <a:endParaRPr lang="cs-CZ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cs-CZ" sz="2800">
                <a:latin typeface="Dosis"/>
                <a:ea typeface="Calibri"/>
                <a:cs typeface="Calibri"/>
              </a:rPr>
              <a:t>SEO a archivace</a:t>
            </a:r>
            <a:r>
              <a:rPr lang="cs-CZ" sz="2800" b="0">
                <a:latin typeface="Dosis"/>
                <a:ea typeface="Calibri"/>
                <a:cs typeface="Calibri"/>
              </a:rPr>
              <a:t> – přepisy zlepšují dohledatelnost obsahu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sz="2800" b="0">
                <a:latin typeface="Dosis"/>
                <a:ea typeface="Calibri"/>
                <a:cs typeface="Calibri"/>
              </a:rPr>
              <a:t>💡 </a:t>
            </a:r>
            <a:r>
              <a:rPr lang="cs-CZ" sz="2800">
                <a:latin typeface="Dosis"/>
                <a:ea typeface="Calibri"/>
                <a:cs typeface="Calibri"/>
              </a:rPr>
              <a:t>Bonus</a:t>
            </a:r>
            <a:r>
              <a:rPr lang="cs-CZ" sz="2800" b="0">
                <a:latin typeface="Dosis"/>
                <a:ea typeface="Calibri"/>
                <a:cs typeface="Calibri"/>
              </a:rPr>
              <a:t>: Přístupnost zvyšuje důvěryhodnost a transparentnost zpravodajství</a:t>
            </a:r>
            <a:endParaRPr lang="cs-CZ"/>
          </a:p>
        </p:txBody>
      </p:sp>
      <p:pic>
        <p:nvPicPr>
          <p:cNvPr id="4" name="Picture 3" descr="A cartoon of a bird&#10;&#10;Description automatically generated">
            <a:extLst>
              <a:ext uri="{FF2B5EF4-FFF2-40B4-BE49-F238E27FC236}">
                <a16:creationId xmlns:a16="http://schemas.microsoft.com/office/drawing/2014/main" id="{16A4A5D4-D4E6-EE4F-59EE-98F57F012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343551"/>
            <a:ext cx="1625726" cy="650946"/>
          </a:xfrm>
          <a:prstGeom prst="rect">
            <a:avLst/>
          </a:prstGeom>
          <a:effectLst/>
          <a:scene3d>
            <a:camera prst="orthographicFront">
              <a:rot lat="1080000" lon="0" rev="0"/>
            </a:camera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EC6CB0-F3E1-1CC5-73B3-8824307D3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8" r="-6023"/>
          <a:stretch>
            <a:fillRect/>
          </a:stretch>
        </p:blipFill>
        <p:spPr>
          <a:xfrm>
            <a:off x="10173605" y="5863060"/>
            <a:ext cx="1472324" cy="436944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DAA147CF-169C-DEE5-658D-C165A6ECC3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669" y="2033618"/>
            <a:ext cx="3279494" cy="3279494"/>
          </a:xfrm>
          <a:prstGeom prst="roundRect">
            <a:avLst>
              <a:gd name="adj" fmla="val 7175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2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4AFC9-E8B0-9D0D-76C5-BA5CA006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cartoon of a bird&#10;&#10;Description automatically generated">
            <a:extLst>
              <a:ext uri="{FF2B5EF4-FFF2-40B4-BE49-F238E27FC236}">
                <a16:creationId xmlns:a16="http://schemas.microsoft.com/office/drawing/2014/main" id="{7BCD16BC-599F-EA93-EA7C-8A12FFE1E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46434" y="373455"/>
            <a:ext cx="1709473" cy="650946"/>
          </a:xfrm>
          <a:prstGeom prst="rect">
            <a:avLst/>
          </a:prstGeom>
          <a:effectLst/>
          <a:scene3d>
            <a:camera prst="orthographicFront">
              <a:rot lat="1080000" lon="0" rev="0"/>
            </a:camera>
            <a:lightRig rig="threePt" dir="t"/>
          </a:scene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038148-8F55-A2EE-AA8F-B2564E75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7" y="278319"/>
            <a:ext cx="10515600" cy="7451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48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Evropský akt o přístupnosti (EAA)</a:t>
            </a:r>
            <a:endParaRPr lang="en-US" sz="480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D032A3B8-9C09-B888-E212-60A1DE6A02E2}"/>
              </a:ext>
            </a:extLst>
          </p:cNvPr>
          <p:cNvSpPr/>
          <p:nvPr/>
        </p:nvSpPr>
        <p:spPr>
          <a:xfrm>
            <a:off x="214746" y="1309256"/>
            <a:ext cx="11745190" cy="5376024"/>
          </a:xfrm>
          <a:prstGeom prst="roundRect">
            <a:avLst>
              <a:gd name="adj" fmla="val 5129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DF959-3420-E2FF-0889-B3E8D617E505}"/>
              </a:ext>
            </a:extLst>
          </p:cNvPr>
          <p:cNvSpPr txBox="1"/>
          <p:nvPr/>
        </p:nvSpPr>
        <p:spPr>
          <a:xfrm>
            <a:off x="566948" y="1626289"/>
            <a:ext cx="10867930" cy="46737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spcAft>
                <a:spcPts val="1000"/>
              </a:spcAft>
              <a:defRPr sz="3200" b="1" i="0">
                <a:solidFill>
                  <a:srgbClr val="444444"/>
                </a:solidFill>
                <a:effectLst/>
                <a:latin typeface="Dosis" pitchFamily="2" charset="-18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Platí od </a:t>
            </a:r>
            <a:r>
              <a:rPr lang="cs-CZ" sz="3000" u="sng" dirty="0">
                <a:latin typeface="Dosis"/>
              </a:rPr>
              <a:t>28. 6. 2025</a:t>
            </a:r>
            <a:r>
              <a:rPr lang="cs-CZ" sz="3000" dirty="0">
                <a:latin typeface="Dosis"/>
              </a:rPr>
              <a:t>, implementace v ČR zákonem č. 424/2023 Sb.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Dopad na digitální produkty a služby: weby, média a vysílání, videa, </a:t>
            </a:r>
            <a:r>
              <a:rPr lang="cs-CZ" sz="3000" dirty="0" err="1">
                <a:latin typeface="Dosis"/>
              </a:rPr>
              <a:t>podcasty</a:t>
            </a:r>
            <a:r>
              <a:rPr lang="cs-CZ" sz="3000" dirty="0">
                <a:latin typeface="Dosis"/>
              </a:rPr>
              <a:t>, aplikace, e-shopy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Povinnost doplnit titulky, přepisy, alternativní ovládání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Výjimka: pouze mikropodniky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Sankce: až 10 milionů</a:t>
            </a:r>
            <a:endParaRPr lang="cs-CZ" dirty="0">
              <a:latin typeface="Dosi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6E1D4-9C78-0D21-CE3B-503292F52D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8" r="-6023"/>
          <a:stretch>
            <a:fillRect/>
          </a:stretch>
        </p:blipFill>
        <p:spPr>
          <a:xfrm>
            <a:off x="10152728" y="5863060"/>
            <a:ext cx="1472324" cy="4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F3B95-EB19-BB2A-98CD-F6C82891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cartoon of a bird&#10;&#10;Description automatically generated">
            <a:extLst>
              <a:ext uri="{FF2B5EF4-FFF2-40B4-BE49-F238E27FC236}">
                <a16:creationId xmlns:a16="http://schemas.microsoft.com/office/drawing/2014/main" id="{CA67739C-9BDA-A57F-8DFE-37CD450A3C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50630" y="373455"/>
            <a:ext cx="1505276" cy="573190"/>
          </a:xfrm>
          <a:prstGeom prst="rect">
            <a:avLst/>
          </a:prstGeom>
          <a:effectLst/>
          <a:scene3d>
            <a:camera prst="orthographicFront">
              <a:rot lat="1080000" lon="0" rev="0"/>
            </a:camera>
            <a:lightRig rig="threePt" dir="t"/>
          </a:scene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A5046A-160F-D81D-66CD-546A5D5C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7" y="278319"/>
            <a:ext cx="10515600" cy="7451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cs-CZ" sz="40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Jak se směrnice dotkne digitálních médií?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CAAED406-71EE-EB0A-C018-2C0FC076DC13}"/>
              </a:ext>
            </a:extLst>
          </p:cNvPr>
          <p:cNvSpPr/>
          <p:nvPr/>
        </p:nvSpPr>
        <p:spPr>
          <a:xfrm>
            <a:off x="214746" y="1309256"/>
            <a:ext cx="11745190" cy="5376024"/>
          </a:xfrm>
          <a:prstGeom prst="roundRect">
            <a:avLst>
              <a:gd name="adj" fmla="val 5129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51E0D-BBF2-5DA5-A60F-48C54E220ACE}"/>
              </a:ext>
            </a:extLst>
          </p:cNvPr>
          <p:cNvSpPr txBox="1"/>
          <p:nvPr/>
        </p:nvSpPr>
        <p:spPr>
          <a:xfrm>
            <a:off x="640394" y="1591831"/>
            <a:ext cx="4845436" cy="49808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spcAft>
                <a:spcPts val="1000"/>
              </a:spcAft>
              <a:defRPr sz="3200" b="1" i="0">
                <a:solidFill>
                  <a:srgbClr val="444444"/>
                </a:solidFill>
                <a:effectLst/>
                <a:latin typeface="Dosis" pitchFamily="2" charset="-18"/>
              </a:defRPr>
            </a:lvl1pPr>
          </a:lstStyle>
          <a:p>
            <a:r>
              <a:rPr lang="cs-CZ" sz="2800">
                <a:latin typeface="Dosis"/>
              </a:rPr>
              <a:t>📺 Online video &amp; VOD</a:t>
            </a:r>
            <a:endParaRPr lang="cs-CZ" sz="280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každý pořad, reportáž či archivní obsah bude muset obsahovat titulky</a:t>
            </a:r>
            <a:endParaRPr lang="cs-CZ" sz="240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nové kampaně a propagační videa = také přístupné</a:t>
            </a:r>
            <a:endParaRPr lang="cs-CZ" sz="2400"/>
          </a:p>
          <a:p>
            <a:r>
              <a:rPr lang="cs-CZ" sz="2800">
                <a:latin typeface="Dosis"/>
              </a:rPr>
              <a:t>🎙 </a:t>
            </a:r>
            <a:r>
              <a:rPr lang="cs-CZ" sz="2800" err="1">
                <a:latin typeface="Dosis"/>
              </a:rPr>
              <a:t>Podcasty</a:t>
            </a:r>
            <a:r>
              <a:rPr lang="cs-CZ" sz="2800">
                <a:latin typeface="Dosis"/>
              </a:rPr>
              <a:t> a </a:t>
            </a:r>
            <a:r>
              <a:rPr lang="cs-CZ" sz="2800" err="1">
                <a:latin typeface="Dosis"/>
              </a:rPr>
              <a:t>audioobsah</a:t>
            </a:r>
            <a:endParaRPr lang="cs-CZ" sz="2800">
              <a:latin typeface="Dosis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nutnost doplnit přepis – a zpřístupnit ho veřejnosti</a:t>
            </a:r>
            <a:endParaRPr lang="cs-CZ" sz="2400">
              <a:latin typeface="Dosis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nejen pro zrakově znevýhodněné, ale i pro SEO a sdílení</a:t>
            </a:r>
            <a:endParaRPr lang="cs-CZ" sz="2400">
              <a:latin typeface="Dosi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2C1A4-BB8A-91C5-62C6-A935655509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8" r="-6023"/>
          <a:stretch>
            <a:fillRect/>
          </a:stretch>
        </p:blipFill>
        <p:spPr>
          <a:xfrm>
            <a:off x="10152728" y="5863060"/>
            <a:ext cx="1472324" cy="436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D6503E-572D-80F0-FDEF-8A6C9B933AE4}"/>
              </a:ext>
            </a:extLst>
          </p:cNvPr>
          <p:cNvSpPr txBox="1"/>
          <p:nvPr/>
        </p:nvSpPr>
        <p:spPr>
          <a:xfrm>
            <a:off x="6378345" y="1591830"/>
            <a:ext cx="5240207" cy="3616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spcAft>
                <a:spcPts val="1000"/>
              </a:spcAft>
              <a:defRPr sz="3200" b="1" i="0">
                <a:solidFill>
                  <a:srgbClr val="444444"/>
                </a:solidFill>
                <a:effectLst/>
                <a:latin typeface="Dosis" pitchFamily="2" charset="-18"/>
              </a:defRPr>
            </a:lvl1pPr>
          </a:lstStyle>
          <a:p>
            <a:r>
              <a:rPr lang="cs-CZ" sz="2800">
                <a:latin typeface="Dosis"/>
              </a:rPr>
              <a:t>📰 Zpravodajství &amp; online články s multimédii</a:t>
            </a:r>
            <a:endParaRPr lang="en-US" sz="280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titulky</a:t>
            </a:r>
            <a:r>
              <a:rPr lang="cs-CZ" sz="2400" b="0">
                <a:solidFill>
                  <a:srgbClr val="444444"/>
                </a:solidFill>
                <a:latin typeface="Dosis"/>
              </a:rPr>
              <a:t> k </a:t>
            </a:r>
            <a:r>
              <a:rPr lang="cs-CZ" sz="2400" b="0" err="1">
                <a:solidFill>
                  <a:srgbClr val="444444"/>
                </a:solidFill>
                <a:latin typeface="Dosis"/>
              </a:rPr>
              <a:t>embedded</a:t>
            </a:r>
            <a:r>
              <a:rPr lang="cs-CZ" sz="2400" b="0">
                <a:solidFill>
                  <a:srgbClr val="444444"/>
                </a:solidFill>
                <a:latin typeface="Dosis"/>
              </a:rPr>
              <a:t> videím</a:t>
            </a:r>
            <a:endParaRPr lang="cs-CZ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doprovodné hlasy (</a:t>
            </a:r>
            <a:r>
              <a:rPr lang="cs-CZ" sz="2400" b="0" err="1">
                <a:latin typeface="Dosis"/>
              </a:rPr>
              <a:t>voice-overy</a:t>
            </a:r>
            <a:r>
              <a:rPr lang="cs-CZ" sz="2400" b="0">
                <a:latin typeface="Dosis"/>
              </a:rPr>
              <a:t>) přepsané do textu </a:t>
            </a:r>
            <a:endParaRPr lang="cs-CZ">
              <a:latin typeface="Dosis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cs-CZ" sz="2400" b="0">
                <a:latin typeface="Dosis"/>
              </a:rPr>
              <a:t>přístupné přehrávače s možností ovládání bez myši</a:t>
            </a:r>
            <a:endParaRPr lang="cs-CZ"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428980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B4328-DD6B-21BB-A1AA-FFB0CAF7D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22E16-95C7-40BD-6653-B009355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87" y="267743"/>
            <a:ext cx="10515600" cy="7451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cs-CZ" sz="48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  <a:t>Shrnutí: </a:t>
            </a:r>
            <a:r>
              <a:rPr lang="cs-CZ" sz="4800" b="1">
                <a:solidFill>
                  <a:srgbClr val="FFA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+mj-lt"/>
                <a:cs typeface="+mj-lt"/>
              </a:rPr>
              <a:t>Jak se připravit na červen 2025?</a:t>
            </a:r>
            <a:endParaRPr lang="en-US" sz="4800">
              <a:latin typeface="Aptos Display" panose="020F0302020204030204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66602AF-2729-4BE0-3F20-2422CA50CC9A}"/>
              </a:ext>
            </a:extLst>
          </p:cNvPr>
          <p:cNvSpPr/>
          <p:nvPr/>
        </p:nvSpPr>
        <p:spPr>
          <a:xfrm>
            <a:off x="214746" y="1309256"/>
            <a:ext cx="11745190" cy="5376024"/>
          </a:xfrm>
          <a:prstGeom prst="roundRect">
            <a:avLst>
              <a:gd name="adj" fmla="val 5129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EB078-1B85-4E15-1C6D-4154469C52CE}"/>
              </a:ext>
            </a:extLst>
          </p:cNvPr>
          <p:cNvSpPr txBox="1"/>
          <p:nvPr/>
        </p:nvSpPr>
        <p:spPr>
          <a:xfrm>
            <a:off x="568006" y="1962469"/>
            <a:ext cx="7105875" cy="40626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s-CZ"/>
            </a:defPPr>
            <a:lvl1pPr>
              <a:lnSpc>
                <a:spcPct val="150000"/>
              </a:lnSpc>
              <a:spcAft>
                <a:spcPts val="1000"/>
              </a:spcAft>
              <a:defRPr sz="3200" b="1" i="0">
                <a:solidFill>
                  <a:srgbClr val="444444"/>
                </a:solidFill>
                <a:effectLst/>
                <a:latin typeface="Dosis" pitchFamily="2" charset="-18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Zmapujte, kde máte video a audio obsah</a:t>
            </a:r>
            <a:endParaRPr lang="en-US" dirty="0"/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Stanovte si proces pro titulkování </a:t>
            </a:r>
            <a:br>
              <a:rPr lang="cs-CZ" sz="3000" dirty="0">
                <a:latin typeface="Dosis"/>
              </a:rPr>
            </a:br>
            <a:r>
              <a:rPr lang="cs-CZ" sz="3000" dirty="0">
                <a:latin typeface="Dosis"/>
              </a:rPr>
              <a:t>a přepisy</a:t>
            </a:r>
            <a:endParaRPr lang="cs-CZ" dirty="0"/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Dosis"/>
              </a:rPr>
              <a:t>Zkuste to s Beey – a zjistíte, že to jde jednoduše</a:t>
            </a:r>
            <a:endParaRPr lang="cs-CZ" dirty="0"/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cs-CZ" sz="4800" dirty="0">
                <a:latin typeface="Dosis"/>
              </a:rPr>
              <a:t>🔗 </a:t>
            </a:r>
            <a:r>
              <a:rPr lang="cs-CZ" sz="4800" dirty="0">
                <a:solidFill>
                  <a:srgbClr val="FFAC4E"/>
                </a:solidFill>
                <a:latin typeface="Dosis"/>
              </a:rPr>
              <a:t>www.beey.io </a:t>
            </a:r>
            <a:endParaRPr lang="cs-CZ" sz="4800" dirty="0">
              <a:latin typeface="Dosi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FD86F-A786-5CF5-CC7A-629E1CD4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8" r="-6023"/>
          <a:stretch>
            <a:fillRect/>
          </a:stretch>
        </p:blipFill>
        <p:spPr>
          <a:xfrm>
            <a:off x="10152728" y="5863060"/>
            <a:ext cx="1472324" cy="436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F2665-7381-5512-1899-52CE0B1A2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566" y="2093205"/>
            <a:ext cx="3305061" cy="3305061"/>
          </a:xfrm>
          <a:prstGeom prst="roundRect">
            <a:avLst>
              <a:gd name="adj" fmla="val 7175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0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F92E-0C90-D068-CDE6-F830F82D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75B8-D68A-FFF5-1FA3-60FAB972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315" y="1610952"/>
            <a:ext cx="8828894" cy="9471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3200" b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  <a:t>Petr </a:t>
            </a:r>
            <a:r>
              <a:rPr lang="cs-CZ" sz="3200" b="1" err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  <a:t>Herian</a:t>
            </a:r>
            <a:br>
              <a:rPr lang="cs-CZ" sz="3200" b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</a:br>
            <a:r>
              <a:rPr lang="cs-CZ" sz="3200" b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  <a:t>petr.herian@newtontech.cz</a:t>
            </a:r>
            <a:br>
              <a:rPr lang="cs-CZ" sz="3200" b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</a:br>
            <a:endParaRPr lang="en-US" sz="3200">
              <a:solidFill>
                <a:srgbClr val="444444"/>
              </a:solidFill>
            </a:endParaRPr>
          </a:p>
        </p:txBody>
      </p:sp>
      <p:pic>
        <p:nvPicPr>
          <p:cNvPr id="4" name="Picture 3" descr="A cartoon of a bird&#10;&#10;Description automatically generated">
            <a:extLst>
              <a:ext uri="{FF2B5EF4-FFF2-40B4-BE49-F238E27FC236}">
                <a16:creationId xmlns:a16="http://schemas.microsoft.com/office/drawing/2014/main" id="{EE52CA0B-D590-6419-8E55-4FA770D5F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9992">
            <a:off x="9453592" y="1595121"/>
            <a:ext cx="2461958" cy="985776"/>
          </a:xfrm>
          <a:prstGeom prst="rect">
            <a:avLst/>
          </a:prstGeom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4062E1-B45B-A904-D724-53886F3A7BE3}"/>
              </a:ext>
            </a:extLst>
          </p:cNvPr>
          <p:cNvSpPr txBox="1">
            <a:spLocks/>
          </p:cNvSpPr>
          <p:nvPr/>
        </p:nvSpPr>
        <p:spPr>
          <a:xfrm>
            <a:off x="1524000" y="5019412"/>
            <a:ext cx="9144000" cy="797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6275388" algn="l"/>
              </a:tabLst>
            </a:pPr>
            <a:r>
              <a:rPr lang="cs-CZ" sz="1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</a:rPr>
              <a:t>www.beey.io</a:t>
            </a:r>
            <a:endParaRPr lang="en-US" sz="1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5.0.6311"/>
  <p:tag name="SLIDO_PRESENTATION_ID" val="8b9ed230-bdac-4273-94d5-d823c85ca18f"/>
  <p:tag name="SLIDO_EVENT_UUID" val="15c5771c-bafe-4950-a673-587e51dcf950"/>
  <p:tag name="SLIDO_EVENT_SECTION_UUID" val="29c4a67d-20d6-449d-aa59-6baa654bd1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82D445A9D2E246881141FA0A8E4948" ma:contentTypeVersion="15" ma:contentTypeDescription="Vytvoří nový dokument" ma:contentTypeScope="" ma:versionID="b6329efe2b796b55ea84045f33b64794">
  <xsd:schema xmlns:xsd="http://www.w3.org/2001/XMLSchema" xmlns:xs="http://www.w3.org/2001/XMLSchema" xmlns:p="http://schemas.microsoft.com/office/2006/metadata/properties" xmlns:ns2="565ca79f-b89b-4330-a0e5-58f8028bd2e4" xmlns:ns3="fab91c3d-543f-4ec0-97ca-d615c4f46ee0" targetNamespace="http://schemas.microsoft.com/office/2006/metadata/properties" ma:root="true" ma:fieldsID="f13baffd60b26861422e58549e4b1326" ns2:_="" ns3:_="">
    <xsd:import namespace="565ca79f-b89b-4330-a0e5-58f8028bd2e4"/>
    <xsd:import namespace="fab91c3d-543f-4ec0-97ca-d615c4f46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ca79f-b89b-4330-a0e5-58f8028bd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5caa4ba5-ccbf-4272-b45a-128ae2e3a2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91c3d-543f-4ec0-97ca-d615c4f46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35c7825-70b9-431a-b0b9-fa487516b580}" ma:internalName="TaxCatchAll" ma:showField="CatchAllData" ma:web="fab91c3d-543f-4ec0-97ca-d615c4f46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5ca79f-b89b-4330-a0e5-58f8028bd2e4">
      <Terms xmlns="http://schemas.microsoft.com/office/infopath/2007/PartnerControls"/>
    </lcf76f155ced4ddcb4097134ff3c332f>
    <TaxCatchAll xmlns="fab91c3d-543f-4ec0-97ca-d615c4f46e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8C48F6-2126-4FDE-A6C3-B60EC3B51785}">
  <ds:schemaRefs>
    <ds:schemaRef ds:uri="565ca79f-b89b-4330-a0e5-58f8028bd2e4"/>
    <ds:schemaRef ds:uri="fab91c3d-543f-4ec0-97ca-d615c4f46e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149C2F-3E69-4762-BF6D-3334241F6A14}">
  <ds:schemaRefs>
    <ds:schemaRef ds:uri="565ca79f-b89b-4330-a0e5-58f8028bd2e4"/>
    <ds:schemaRef ds:uri="fab91c3d-543f-4ec0-97ca-d615c4f46e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8949B0-C030-478C-8CDA-7B962964C9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504</Words>
  <Application>Microsoft Office PowerPoint</Application>
  <PresentationFormat>Širokoúhlá obrazovka</PresentationFormat>
  <Paragraphs>57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Dosis</vt:lpstr>
      <vt:lpstr>office theme</vt:lpstr>
      <vt:lpstr>DIGIMEDIA 2025 Petr Herian NEWTON Technologies</vt:lpstr>
      <vt:lpstr>Jak Beey pomáhá médiím už dnes</vt:lpstr>
      <vt:lpstr>Přístupnost jako výhoda</vt:lpstr>
      <vt:lpstr>Evropský akt o přístupnosti (EAA)</vt:lpstr>
      <vt:lpstr>Jak se směrnice dotkne digitálních médií?</vt:lpstr>
      <vt:lpstr>Shrnutí: Jak se připravit na červen 2025?</vt:lpstr>
      <vt:lpstr>Petr Herian petr.herian@newtontech.cz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Klimes Ondrej</dc:creator>
  <cp:lastModifiedBy>Jan Potůček</cp:lastModifiedBy>
  <cp:revision>8</cp:revision>
  <dcterms:created xsi:type="dcterms:W3CDTF">2024-11-12T13:15:08Z</dcterms:created>
  <dcterms:modified xsi:type="dcterms:W3CDTF">2025-06-04T13:50:13Z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0x010100D482D445A9D2E246881141FA0A8E4948</vt:lpwstr>
  </property>
  <property fmtid="{D5CDD505-2E9C-101B-9397-08002B2CF9AE}" pid="3" name="MediaServiceImageTags">
    <vt:lpwstr/>
  </property>
</Properties>
</file>