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73" r:id="rId4"/>
    <p:sldId id="270" r:id="rId5"/>
    <p:sldId id="267" r:id="rId6"/>
  </p:sldIdLst>
  <p:sldSz cx="9144000" cy="5143500" type="screen16x9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">
          <p15:clr>
            <a:srgbClr val="A4A3A4"/>
          </p15:clr>
        </p15:guide>
        <p15:guide id="2" orient="horz" pos="2857">
          <p15:clr>
            <a:srgbClr val="A4A3A4"/>
          </p15:clr>
        </p15:guide>
        <p15:guide id="3" orient="horz" pos="2634">
          <p15:clr>
            <a:srgbClr val="A4A3A4"/>
          </p15:clr>
        </p15:guide>
        <p15:guide id="4" pos="5532">
          <p15:clr>
            <a:srgbClr val="A4A3A4"/>
          </p15:clr>
        </p15:guide>
        <p15:guide id="5" pos="229">
          <p15:clr>
            <a:srgbClr val="A4A3A4"/>
          </p15:clr>
        </p15:guide>
        <p15:guide id="6" pos="1726">
          <p15:clr>
            <a:srgbClr val="A4A3A4"/>
          </p15:clr>
        </p15:guide>
        <p15:guide id="7" pos="1497">
          <p15:clr>
            <a:srgbClr val="A4A3A4"/>
          </p15:clr>
        </p15:guide>
        <p15:guide id="8" pos="3218">
          <p15:clr>
            <a:srgbClr val="A4A3A4"/>
          </p15:clr>
        </p15:guide>
        <p15:guide id="9" pos="299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8D"/>
    <a:srgbClr val="B9E0F7"/>
    <a:srgbClr val="13B5EA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764" y="56"/>
      </p:cViewPr>
      <p:guideLst>
        <p:guide orient="horz" pos="223"/>
        <p:guide orient="horz" pos="2857"/>
        <p:guide orient="horz" pos="2634"/>
        <p:guide pos="5532"/>
        <p:guide pos="229"/>
        <p:guide pos="1726"/>
        <p:guide pos="1497"/>
        <p:guide pos="3218"/>
        <p:guide pos="299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14" d="100"/>
          <a:sy n="114" d="100"/>
        </p:scale>
        <p:origin x="-2358" y="-10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4734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05.06.2025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05.06.2025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46545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1" y="2133601"/>
            <a:ext cx="4293313" cy="30098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4241007"/>
            <a:ext cx="2474794" cy="902494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63538" y="356639"/>
            <a:ext cx="8418512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1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4358922"/>
            <a:ext cx="1213200" cy="5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574" y="1931998"/>
            <a:ext cx="4035426" cy="3211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3538" y="977251"/>
            <a:ext cx="8418512" cy="135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97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363538" y="912777"/>
            <a:ext cx="8418512" cy="32686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08575" y="359267"/>
            <a:ext cx="3673475" cy="430887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363537" y="356640"/>
            <a:ext cx="4384675" cy="382483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108575" y="796532"/>
            <a:ext cx="3673475" cy="338494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363538" y="908011"/>
            <a:ext cx="8418512" cy="3273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24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46545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1" y="2133601"/>
            <a:ext cx="4293313" cy="30098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4241007"/>
            <a:ext cx="2565779" cy="902494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363538" y="1350000"/>
            <a:ext cx="8418512" cy="615553"/>
          </a:xfrm>
        </p:spPr>
        <p:txBody>
          <a:bodyPr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1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4358922"/>
            <a:ext cx="1213200" cy="5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574" y="1931998"/>
            <a:ext cx="4035426" cy="3211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574" y="1931999"/>
            <a:ext cx="4035425" cy="3211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 userDrawn="1"/>
        </p:nvSpPr>
        <p:spPr>
          <a:xfrm>
            <a:off x="1" y="1"/>
            <a:ext cx="9143999" cy="4535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3538" y="354013"/>
            <a:ext cx="8418512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63538" y="908011"/>
            <a:ext cx="8418512" cy="3273464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40025" y="4535489"/>
            <a:ext cx="2008187" cy="60801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>
                <a:solidFill>
                  <a:schemeClr val="bg1"/>
                </a:solidFill>
              </a:rPr>
              <a:t>Ing. Petr Očko, Ph.D.</a:t>
            </a:r>
          </a:p>
          <a:p>
            <a:r>
              <a:rPr lang="cs-CZ" sz="900" dirty="0">
                <a:solidFill>
                  <a:schemeClr val="bg1"/>
                </a:solidFill>
              </a:rPr>
              <a:t>vrchní ředitel sekce digitalizací a inovací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63538" y="4535488"/>
            <a:ext cx="2012949" cy="60801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>
                <a:solidFill>
                  <a:schemeClr val="bg1"/>
                </a:solidFill>
              </a:rPr>
              <a:t>AI A MÉDIA: V ČEM JE UMĚLÁ INTELIGENCE POMOCNÍK A V ČEM HROZBA?</a:t>
            </a:r>
          </a:p>
        </p:txBody>
      </p:sp>
    </p:spTree>
    <p:extLst>
      <p:ext uri="{BB962C8B-B14F-4D97-AF65-F5344CB8AC3E}">
        <p14:creationId xmlns:p14="http://schemas.microsoft.com/office/powerpoint/2010/main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63538" y="356639"/>
            <a:ext cx="8020737" cy="1846659"/>
          </a:xfrm>
        </p:spPr>
        <p:txBody>
          <a:bodyPr/>
          <a:lstStyle/>
          <a:p>
            <a:r>
              <a:rPr lang="cs-CZ" dirty="0"/>
              <a:t>AI A MÉDIA: V ČEM JE UMĚLÁ INTELIGENCE POMOCNÍK A V ČEM HROZBA?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>
              <a:spcBef>
                <a:spcPts val="2000"/>
              </a:spcBef>
            </a:pPr>
            <a:r>
              <a:rPr lang="cs-CZ" dirty="0"/>
              <a:t>konference DIGIMEDIA 2025</a:t>
            </a:r>
          </a:p>
          <a:p>
            <a:endParaRPr lang="cs-CZ" dirty="0"/>
          </a:p>
          <a:p>
            <a:r>
              <a:rPr lang="cs-CZ" dirty="0"/>
              <a:t>5. června 2025</a:t>
            </a:r>
          </a:p>
        </p:txBody>
      </p:sp>
    </p:spTree>
    <p:extLst>
      <p:ext uri="{BB962C8B-B14F-4D97-AF65-F5344CB8AC3E}">
        <p14:creationId xmlns:p14="http://schemas.microsoft.com/office/powerpoint/2010/main" val="890109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0BCF93-C95F-4895-B5CB-0A7B144EB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AI Akt a jeho uvádění do praxe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9FCDF8-B78F-4337-8140-CAA2D12B08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Jednotný právní rámec pro vývoj a nasazení AI systémů s cílem chránit základní práva a zároveň podpořit inovace a etické využívání AI;</a:t>
            </a:r>
          </a:p>
          <a:p>
            <a:r>
              <a:rPr lang="cs-CZ" dirty="0"/>
              <a:t>Zavádí klasifikaci AI systémů podle rizika – od nízkorizikových, kde jsou požadavky na transparentnost a informovanost uživatele, až po </a:t>
            </a:r>
            <a:r>
              <a:rPr lang="cs-CZ" dirty="0" err="1"/>
              <a:t>vysokorizikové</a:t>
            </a:r>
            <a:r>
              <a:rPr lang="cs-CZ" dirty="0"/>
              <a:t> systémy, které podléhají přísným požadavkům na bezpečnost, auditovatelnost a dohled;</a:t>
            </a:r>
          </a:p>
          <a:p>
            <a:r>
              <a:rPr lang="cs-CZ" dirty="0"/>
              <a:t>Pro členské státy plyne povinnost určit příslušné vnitrostátní orgány;</a:t>
            </a:r>
          </a:p>
          <a:p>
            <a:r>
              <a:rPr lang="cs-CZ" dirty="0"/>
              <a:t>Nezbytné nastavit sankční mechanismus a zřídit regulační </a:t>
            </a:r>
            <a:r>
              <a:rPr lang="cs-CZ" dirty="0" err="1"/>
              <a:t>sandbox</a:t>
            </a:r>
            <a:r>
              <a:rPr lang="cs-CZ" dirty="0"/>
              <a:t> pro AI;</a:t>
            </a:r>
          </a:p>
          <a:p>
            <a:r>
              <a:rPr lang="cs-CZ" dirty="0"/>
              <a:t>Účinnost od 1. srpna 2026 s několika výjimkami.</a:t>
            </a:r>
          </a:p>
        </p:txBody>
      </p:sp>
    </p:spTree>
    <p:extLst>
      <p:ext uri="{BB962C8B-B14F-4D97-AF65-F5344CB8AC3E}">
        <p14:creationId xmlns:p14="http://schemas.microsoft.com/office/powerpoint/2010/main" val="3188254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0BCF93-C95F-4895-B5CB-0A7B144EB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AI Akt a jeho uvádění do praxe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9FCDF8-B78F-4337-8140-CAA2D12B08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Klíčové, aby české firmy a instituce tyto požadavky implementovaly v souladu s Národní strategií umělé inteligence ČR 2030, která zdůrazňuje potřebu rozvoje kvalitní infrastruktury, vzdělávání a etického rámce;</a:t>
            </a:r>
          </a:p>
          <a:p>
            <a:r>
              <a:rPr lang="cs-CZ" dirty="0"/>
              <a:t>Podpora zapojení českých subjektů do evropských pilotních projektů a testovacích prostředí (tzv. </a:t>
            </a:r>
            <a:r>
              <a:rPr lang="cs-CZ" dirty="0" err="1"/>
              <a:t>sandboxes</a:t>
            </a:r>
            <a:r>
              <a:rPr lang="cs-CZ" dirty="0"/>
              <a:t>), které umožňují bezpečné ověřování AI technologií v praxi;</a:t>
            </a:r>
          </a:p>
          <a:p>
            <a:r>
              <a:rPr lang="cs-CZ" dirty="0"/>
              <a:t>MPO předložilo vlastní Návrh implementace AI aktu v České republice vládě dne 28.5.2025;</a:t>
            </a:r>
          </a:p>
          <a:p>
            <a:r>
              <a:rPr lang="cs-CZ" dirty="0"/>
              <a:t>MPO přebírá gesci, orgán dozoru nad trhem bude ČTÚ, oznamující orgán pak ÚNMZ.</a:t>
            </a:r>
          </a:p>
        </p:txBody>
      </p:sp>
    </p:spTree>
    <p:extLst>
      <p:ext uri="{BB962C8B-B14F-4D97-AF65-F5344CB8AC3E}">
        <p14:creationId xmlns:p14="http://schemas.microsoft.com/office/powerpoint/2010/main" val="3058126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Kodex správné praxe obecných modelů AI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363538" y="761999"/>
            <a:ext cx="8418512" cy="3720353"/>
          </a:xfrm>
        </p:spPr>
        <p:txBody>
          <a:bodyPr>
            <a:normAutofit lnSpcReduction="10000"/>
          </a:bodyPr>
          <a:lstStyle/>
          <a:p>
            <a:pPr>
              <a:spcBef>
                <a:spcPts val="500"/>
              </a:spcBef>
            </a:pPr>
            <a:r>
              <a:rPr lang="cs-CZ" sz="1800" dirty="0"/>
              <a:t>Není právně závazný a sám o sobě nepředepisuje konkrétní požadavky;</a:t>
            </a:r>
          </a:p>
          <a:p>
            <a:pPr>
              <a:spcBef>
                <a:spcPts val="500"/>
              </a:spcBef>
            </a:pPr>
            <a:r>
              <a:rPr lang="cs-CZ" sz="1800" dirty="0"/>
              <a:t>Dobrovolný nástroj (soft </a:t>
            </a:r>
            <a:r>
              <a:rPr lang="cs-CZ" sz="1800" dirty="0" err="1"/>
              <a:t>law</a:t>
            </a:r>
            <a:r>
              <a:rPr lang="cs-CZ" sz="1800" dirty="0"/>
              <a:t>), který má usnadnit prokazování souladu s AI Aktem;</a:t>
            </a:r>
          </a:p>
          <a:p>
            <a:pPr>
              <a:spcBef>
                <a:spcPts val="500"/>
              </a:spcBef>
            </a:pPr>
            <a:r>
              <a:rPr lang="cs-CZ" sz="1800" dirty="0"/>
              <a:t>Klíčové požadavky Kodexu: hodnocení a řízení systémových rizik; transparentnost </a:t>
            </a:r>
            <a:br>
              <a:rPr lang="cs-CZ" sz="1800" dirty="0"/>
            </a:br>
            <a:r>
              <a:rPr lang="cs-CZ" sz="1800" dirty="0"/>
              <a:t>a dokumentace; ochrana autorských práv; kybernetická bezpečnost;</a:t>
            </a:r>
          </a:p>
          <a:p>
            <a:pPr>
              <a:spcBef>
                <a:spcPts val="500"/>
              </a:spcBef>
            </a:pPr>
            <a:r>
              <a:rPr lang="cs-CZ" sz="1800" dirty="0"/>
              <a:t>Pozice ČR k 3. draftu kodexu:</a:t>
            </a:r>
          </a:p>
          <a:p>
            <a:pPr lvl="1">
              <a:spcBef>
                <a:spcPts val="500"/>
              </a:spcBef>
            </a:pPr>
            <a:r>
              <a:rPr lang="cs-CZ" sz="1800" dirty="0"/>
              <a:t>Nespokojenost s rozsahem Kodexu (jde nad rámec AI aktu);</a:t>
            </a:r>
          </a:p>
          <a:p>
            <a:pPr lvl="1">
              <a:spcBef>
                <a:spcPts val="500"/>
              </a:spcBef>
            </a:pPr>
            <a:r>
              <a:rPr lang="cs-CZ" sz="1800" dirty="0"/>
              <a:t>Vysoké požadavky na transparentnost - ohrožení obchodního tajemství;</a:t>
            </a:r>
          </a:p>
          <a:p>
            <a:pPr lvl="1">
              <a:spcBef>
                <a:spcPts val="500"/>
              </a:spcBef>
            </a:pPr>
            <a:r>
              <a:rPr lang="cs-CZ" sz="1800" dirty="0"/>
              <a:t>Ochrana autorských práv - podpora inovacím i ochrana duševního vlastnictví; návrh nadále využívat již existující legislativní a technologické nástroje;</a:t>
            </a:r>
          </a:p>
          <a:p>
            <a:pPr lvl="1">
              <a:spcBef>
                <a:spcPts val="500"/>
              </a:spcBef>
            </a:pPr>
            <a:r>
              <a:rPr lang="cs-CZ" sz="1800" dirty="0"/>
              <a:t>Požadavek na snížení administrativní zátěže (zejména pro MSP); zavedení dobrovolných vzorů.</a:t>
            </a:r>
          </a:p>
        </p:txBody>
      </p:sp>
    </p:spTree>
    <p:extLst>
      <p:ext uri="{BB962C8B-B14F-4D97-AF65-F5344CB8AC3E}">
        <p14:creationId xmlns:p14="http://schemas.microsoft.com/office/powerpoint/2010/main" val="567962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734270068"/>
      </p:ext>
    </p:extLst>
  </p:cSld>
  <p:clrMapOvr>
    <a:masterClrMapping/>
  </p:clrMapOvr>
</p:sld>
</file>

<file path=ppt/theme/theme1.xml><?xml version="1.0" encoding="utf-8"?>
<a:theme xmlns:a="http://schemas.openxmlformats.org/drawingml/2006/main" name="Předloha V1">
  <a:themeElements>
    <a:clrScheme name="MPO-B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B9E0F7"/>
      </a:accent1>
      <a:accent2>
        <a:srgbClr val="13B5F4"/>
      </a:accent2>
      <a:accent3>
        <a:srgbClr val="0096D6"/>
      </a:accent3>
      <a:accent4>
        <a:srgbClr val="004B8D"/>
      </a:accent4>
      <a:accent5>
        <a:srgbClr val="E31B23"/>
      </a:accent5>
      <a:accent6>
        <a:srgbClr val="B5121B"/>
      </a:accent6>
      <a:hlink>
        <a:srgbClr val="13B5F4"/>
      </a:hlink>
      <a:folHlink>
        <a:srgbClr val="E31B2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modrá B (formát 16-9)</Template>
  <TotalTime>72</TotalTime>
  <Words>334</Words>
  <Application>Microsoft Office PowerPoint</Application>
  <PresentationFormat>Předvádění na obrazovce (16:9)</PresentationFormat>
  <Paragraphs>27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Předloha V1</vt:lpstr>
      <vt:lpstr>AI A MÉDIA: V ČEM JE UMĚLÁ INTELIGENCE POMOCNÍK A V ČEM HROZBA?</vt:lpstr>
      <vt:lpstr>Evropský AI Akt a jeho uvádění do praxe</vt:lpstr>
      <vt:lpstr>Evropský AI Akt a jeho uvádění do praxe</vt:lpstr>
      <vt:lpstr>Kodex správné praxe obecných modelů AI</vt:lpstr>
      <vt:lpstr>Děkuji za pozornost</vt:lpstr>
    </vt:vector>
  </TitlesOfParts>
  <Company>S-Comp Centre CZ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Šilhavá Markéta</dc:creator>
  <cp:lastModifiedBy>Jan Potůček</cp:lastModifiedBy>
  <cp:revision>11</cp:revision>
  <dcterms:created xsi:type="dcterms:W3CDTF">2025-05-29T08:47:36Z</dcterms:created>
  <dcterms:modified xsi:type="dcterms:W3CDTF">2025-06-05T06:41:13Z</dcterms:modified>
</cp:coreProperties>
</file>